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1473755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61"/>
    <p:restoredTop sz="96868"/>
  </p:normalViewPr>
  <p:slideViewPr>
    <p:cSldViewPr snapToGrid="0">
      <p:cViewPr varScale="1">
        <p:scale>
          <a:sx n="148" d="100"/>
          <a:sy n="148" d="100"/>
        </p:scale>
        <p:origin x="1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F3955-2412-A844-9E73-16E00760DD46}" type="datetimeFigureOut">
              <a:rPr lang="en-US" smtClean="0"/>
              <a:t>3/19/24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14270-052B-0F43-AC6A-A5FD3E129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40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8690C-D492-084B-B412-93EB95FA54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310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3E9DE-D133-8843-1174-ACC999690D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230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A9041-D275-7302-CE3E-88FD9C7ED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39DA8-143F-B699-6988-FBD310FB6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0A25-71B1-4241-A309-1458C10D83B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5B5E2809-E4D5-7CB2-BB08-381EF3E3C455}"/>
              </a:ext>
            </a:extLst>
          </p:cNvPr>
          <p:cNvSpPr/>
          <p:nvPr userDrawn="1"/>
        </p:nvSpPr>
        <p:spPr>
          <a:xfrm flipH="1">
            <a:off x="-7" y="6115050"/>
            <a:ext cx="12191999" cy="775096"/>
          </a:xfrm>
          <a:prstGeom prst="rtTriangle">
            <a:avLst/>
          </a:prstGeom>
          <a:gradFill flip="none" rotWithShape="1">
            <a:gsLst>
              <a:gs pos="11000">
                <a:srgbClr val="CC4720"/>
              </a:gs>
              <a:gs pos="73000">
                <a:srgbClr val="FF6B2E"/>
              </a:gs>
              <a:gs pos="100000">
                <a:srgbClr val="FF8E4D"/>
              </a:gs>
            </a:gsLst>
            <a:lin ang="0" scaled="1"/>
            <a:tileRect/>
          </a:gradFill>
          <a:ln>
            <a:noFill/>
          </a:ln>
        </p:spPr>
        <p:txBody>
          <a:bodyPr vert="horz" lIns="182880" tIns="91440" rIns="182880" bIns="9144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Raleway Black" pitchFamily="2" charset="77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186F6316-EC98-04E5-BAFD-A04A899958F4}"/>
              </a:ext>
            </a:extLst>
          </p:cNvPr>
          <p:cNvSpPr/>
          <p:nvPr userDrawn="1"/>
        </p:nvSpPr>
        <p:spPr>
          <a:xfrm>
            <a:off x="-1" y="6272212"/>
            <a:ext cx="6930190" cy="617933"/>
          </a:xfrm>
          <a:prstGeom prst="rtTriangle">
            <a:avLst/>
          </a:prstGeom>
          <a:gradFill flip="none" rotWithShape="1">
            <a:gsLst>
              <a:gs pos="0">
                <a:srgbClr val="E54E22"/>
              </a:gs>
              <a:gs pos="30000">
                <a:srgbClr val="FF6B2E"/>
              </a:gs>
              <a:gs pos="75000">
                <a:srgbClr val="FF8E4D"/>
              </a:gs>
            </a:gsLst>
            <a:lin ang="0" scaled="1"/>
            <a:tileRect/>
          </a:gradFill>
          <a:ln>
            <a:noFill/>
          </a:ln>
        </p:spPr>
        <p:txBody>
          <a:bodyPr vert="horz" lIns="182880" tIns="91440" rIns="182880" bIns="9144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Raleway Black" pitchFamily="2" charset="77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DD1D80-024D-8906-6DF6-664076BBB2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59" r="61319"/>
          <a:stretch/>
        </p:blipFill>
        <p:spPr>
          <a:xfrm>
            <a:off x="11565632" y="6311682"/>
            <a:ext cx="536448" cy="570702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C8C1A13-8EFF-59C7-47D1-5BE8D0E4D792}"/>
              </a:ext>
            </a:extLst>
          </p:cNvPr>
          <p:cNvCxnSpPr>
            <a:cxnSpLocks/>
          </p:cNvCxnSpPr>
          <p:nvPr userDrawn="1"/>
        </p:nvCxnSpPr>
        <p:spPr>
          <a:xfrm>
            <a:off x="0" y="32572"/>
            <a:ext cx="12192000" cy="0"/>
          </a:xfrm>
          <a:prstGeom prst="line">
            <a:avLst/>
          </a:prstGeom>
          <a:ln w="76200">
            <a:solidFill>
              <a:srgbClr val="FF652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6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0C6DE-1986-9A42-773B-67C0BF732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E992-1BD9-4D46-8F52-5B05043E0D8A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D6B12-FC7A-0122-8B16-43F93EFC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F6709-3E7D-A4BF-10C1-5A1943BB4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80A25-71B1-4241-A309-1458C10D83B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9B9B68-7C70-1287-69B0-992C87EC0DCD}"/>
              </a:ext>
            </a:extLst>
          </p:cNvPr>
          <p:cNvSpPr/>
          <p:nvPr userDrawn="1"/>
        </p:nvSpPr>
        <p:spPr>
          <a:xfrm>
            <a:off x="1" y="5101455"/>
            <a:ext cx="12192000" cy="1768119"/>
          </a:xfrm>
          <a:prstGeom prst="rect">
            <a:avLst/>
          </a:prstGeom>
          <a:gradFill>
            <a:gsLst>
              <a:gs pos="78000">
                <a:srgbClr val="FF6B2E"/>
              </a:gs>
              <a:gs pos="100000">
                <a:srgbClr val="FF8E4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54327"/>
              </a:solidFill>
              <a:effectLst/>
              <a:uLnTx/>
              <a:uFillTx/>
              <a:latin typeface="Trade Gothic Next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B8E131-91AE-8F3A-9E59-4EEAA06939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59" r="61319"/>
          <a:stretch/>
        </p:blipFill>
        <p:spPr>
          <a:xfrm>
            <a:off x="134146" y="5376334"/>
            <a:ext cx="1365874" cy="145308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1CABFF0-A499-D4B7-C4AC-C7FCD41CD57E}"/>
              </a:ext>
            </a:extLst>
          </p:cNvPr>
          <p:cNvSpPr txBox="1">
            <a:spLocks/>
          </p:cNvSpPr>
          <p:nvPr userDrawn="1"/>
        </p:nvSpPr>
        <p:spPr>
          <a:xfrm>
            <a:off x="1498903" y="5718208"/>
            <a:ext cx="2330147" cy="543630"/>
          </a:xfrm>
          <a:prstGeom prst="rect">
            <a:avLst/>
          </a:prstGeom>
          <a:solidFill>
            <a:srgbClr val="FFFFFF"/>
          </a:solidFill>
          <a:ln>
            <a:solidFill>
              <a:srgbClr val="FBFBFB"/>
            </a:solidFill>
          </a:ln>
        </p:spPr>
        <p:txBody>
          <a:bodyPr vert="horz" lIns="182880" tIns="91440" rIns="182880" bIns="9144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2">
                    <a:lumMod val="25000"/>
                  </a:schemeClr>
                </a:solidFill>
                <a:latin typeface="Trade Gothic Next Heavy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6526"/>
                </a:solidFill>
                <a:effectLst/>
                <a:uLnTx/>
                <a:uFillTx/>
                <a:latin typeface="Raleway" pitchFamily="2" charset="77"/>
                <a:ea typeface="+mj-ea"/>
                <a:cs typeface="Arial" panose="020B0604020202020204" pitchFamily="34" charset="0"/>
              </a:rPr>
              <a:t> Strategy Kiln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EF2C78E-861E-E0FF-D23F-EEC75CF18B2F}"/>
              </a:ext>
            </a:extLst>
          </p:cNvPr>
          <p:cNvCxnSpPr>
            <a:cxnSpLocks/>
          </p:cNvCxnSpPr>
          <p:nvPr userDrawn="1"/>
        </p:nvCxnSpPr>
        <p:spPr>
          <a:xfrm>
            <a:off x="5880376" y="1367141"/>
            <a:ext cx="0" cy="2140363"/>
          </a:xfrm>
          <a:prstGeom prst="line">
            <a:avLst/>
          </a:prstGeom>
          <a:ln w="12700">
            <a:solidFill>
              <a:srgbClr val="6681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3BD4272-239D-4203-B4A0-20CA4C404BA2}"/>
              </a:ext>
            </a:extLst>
          </p:cNvPr>
          <p:cNvSpPr/>
          <p:nvPr userDrawn="1"/>
        </p:nvSpPr>
        <p:spPr>
          <a:xfrm>
            <a:off x="1438545" y="1367141"/>
            <a:ext cx="44976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2858C2">
                        <a:lumMod val="75000"/>
                      </a:srgbClr>
                    </a:gs>
                    <a:gs pos="21000">
                      <a:srgbClr val="2858C2"/>
                    </a:gs>
                    <a:gs pos="100000">
                      <a:srgbClr val="567FDC"/>
                    </a:gs>
                  </a:gsLst>
                  <a:lin ang="0" scaled="1"/>
                </a:gradFill>
                <a:effectLst/>
                <a:uLnTx/>
                <a:uFillTx/>
                <a:latin typeface="Raleway" pitchFamily="2" charset="77"/>
                <a:ea typeface="+mn-ea"/>
                <a:cs typeface="Arial" panose="020B0604020202020204" pitchFamily="34" charset="0"/>
              </a:rPr>
              <a:t>Brand &amp; Growth Plan Development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59DE05C-00C6-12C1-0F3E-D57E3F41DB42}"/>
              </a:ext>
            </a:extLst>
          </p:cNvPr>
          <p:cNvSpPr txBox="1">
            <a:spLocks/>
          </p:cNvSpPr>
          <p:nvPr userDrawn="1"/>
        </p:nvSpPr>
        <p:spPr>
          <a:xfrm>
            <a:off x="1" y="0"/>
            <a:ext cx="12191999" cy="114300"/>
          </a:xfrm>
          <a:prstGeom prst="rect">
            <a:avLst/>
          </a:prstGeom>
          <a:gradFill flip="none" rotWithShape="1">
            <a:gsLst>
              <a:gs pos="78000">
                <a:srgbClr val="FF6B2E"/>
              </a:gs>
              <a:gs pos="100000">
                <a:srgbClr val="FF8E4D"/>
              </a:gs>
            </a:gsLst>
            <a:lin ang="0" scaled="1"/>
            <a:tileRect/>
          </a:gradFill>
          <a:ln>
            <a:noFill/>
          </a:ln>
        </p:spPr>
        <p:txBody>
          <a:bodyPr vert="horz" lIns="182880" tIns="91440" rIns="182880" bIns="91440" rtlCol="0" anchor="ctr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2">
                    <a:lumMod val="25000"/>
                  </a:schemeClr>
                </a:solidFill>
                <a:latin typeface="Trade Gothic Next Heavy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aleway" pitchFamily="2" charset="77"/>
                <a:ea typeface="+mj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0A7CE7-4353-544A-B482-2772556235ED}"/>
              </a:ext>
            </a:extLst>
          </p:cNvPr>
          <p:cNvSpPr/>
          <p:nvPr userDrawn="1"/>
        </p:nvSpPr>
        <p:spPr>
          <a:xfrm>
            <a:off x="6243378" y="2144934"/>
            <a:ext cx="23759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425257"/>
                </a:solidFill>
                <a:effectLst/>
                <a:uLnTx/>
                <a:uFillTx/>
                <a:latin typeface="Raleway" pitchFamily="2" charset="77"/>
                <a:ea typeface="+mn-ea"/>
                <a:cs typeface="+mn-cs"/>
              </a:rPr>
              <a:t>Hawthorn</a:t>
            </a:r>
          </a:p>
        </p:txBody>
      </p:sp>
    </p:spTree>
    <p:extLst>
      <p:ext uri="{BB962C8B-B14F-4D97-AF65-F5344CB8AC3E}">
        <p14:creationId xmlns:p14="http://schemas.microsoft.com/office/powerpoint/2010/main" val="29805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9C1E8-44DE-8447-8688-D5D35CAF3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364010-12EB-ED41-95EA-27DD3DC00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C459D-B312-9343-AA57-E1E7566A4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4689-6103-FA42-9059-841843EF6783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2DA04-3635-CB4B-B9F3-0E0B42136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39F80-76B7-5148-A1F2-C82CD9A21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946D-50C7-8641-B5F2-8CFE8EB4A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60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8B8C8-CEB1-CA4A-9075-4365CFCDE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ADA31-AD81-F74D-B190-D93C080D042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85705-9423-5A43-8E4A-E205D27F8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4689-6103-FA42-9059-841843EF6783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3C89A-901F-9B47-898A-E6758C02E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AEC0A-5897-9443-8AC2-7D8EA9CE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B946D-50C7-8641-B5F2-8CFE8EB4A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9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023A8-37D7-44AD-8506-5BF0A42F1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43C75-7092-4CB6-8AA8-F6B116AD6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C7FD-4B19-4599-9474-F5C5D3D62483}" type="datetime1">
              <a:rPr lang="en-US" smtClean="0"/>
              <a:t>3/19/24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D2F3EC-5652-4239-94C4-628C45C37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DD989-D395-4834-88F7-6419CFA1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D2F20-9983-41DD-AC29-4DF8F6835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8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CCEC2D-17B4-3047-B51C-03C69B97A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1078F-AD5B-8D40-A349-4C50A74B4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8EBCF-AA76-B34B-835E-2AAA37C266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24689-6103-FA42-9059-841843EF6783}" type="datetimeFigureOut">
              <a:rPr lang="en-US" smtClean="0"/>
              <a:t>3/19/24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C28CA-D52B-4143-9D06-E11F7934F0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FA411-46E8-6448-ACA1-6D4A9FAF4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B946D-50C7-8641-B5F2-8CFE8EB4A9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1C84144D-E7A4-38E5-83A7-E60D9D1002CF}"/>
              </a:ext>
            </a:extLst>
          </p:cNvPr>
          <p:cNvSpPr/>
          <p:nvPr userDrawn="1"/>
        </p:nvSpPr>
        <p:spPr>
          <a:xfrm flipH="1">
            <a:off x="-7" y="6115050"/>
            <a:ext cx="12191999" cy="775096"/>
          </a:xfrm>
          <a:prstGeom prst="rtTriangle">
            <a:avLst/>
          </a:prstGeom>
          <a:gradFill flip="none" rotWithShape="1">
            <a:gsLst>
              <a:gs pos="11000">
                <a:srgbClr val="CC4720"/>
              </a:gs>
              <a:gs pos="73000">
                <a:srgbClr val="FF6B2E"/>
              </a:gs>
              <a:gs pos="100000">
                <a:srgbClr val="FF8E4D"/>
              </a:gs>
            </a:gsLst>
            <a:lin ang="0" scaled="1"/>
            <a:tileRect/>
          </a:gradFill>
          <a:ln>
            <a:noFill/>
          </a:ln>
        </p:spPr>
        <p:txBody>
          <a:bodyPr vert="horz" lIns="182880" tIns="91440" rIns="182880" bIns="9144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Raleway Black" pitchFamily="2" charset="77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E47D6D3D-75D1-1B4A-A391-DD65CC72CA10}"/>
              </a:ext>
            </a:extLst>
          </p:cNvPr>
          <p:cNvSpPr/>
          <p:nvPr userDrawn="1"/>
        </p:nvSpPr>
        <p:spPr>
          <a:xfrm>
            <a:off x="-1" y="6272212"/>
            <a:ext cx="6930190" cy="617933"/>
          </a:xfrm>
          <a:prstGeom prst="rtTriangle">
            <a:avLst/>
          </a:prstGeom>
          <a:gradFill flip="none" rotWithShape="1">
            <a:gsLst>
              <a:gs pos="0">
                <a:srgbClr val="E54E22"/>
              </a:gs>
              <a:gs pos="30000">
                <a:srgbClr val="FF6B2E"/>
              </a:gs>
              <a:gs pos="75000">
                <a:srgbClr val="FF8E4D"/>
              </a:gs>
            </a:gsLst>
            <a:lin ang="0" scaled="1"/>
            <a:tileRect/>
          </a:gradFill>
          <a:ln>
            <a:noFill/>
          </a:ln>
        </p:spPr>
        <p:txBody>
          <a:bodyPr vert="horz" lIns="182880" tIns="91440" rIns="182880" bIns="9144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Raleway Black" pitchFamily="2" charset="77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1A0862D-FF7B-2A79-1A38-AE5D4AB05A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59" r="61319"/>
          <a:stretch/>
        </p:blipFill>
        <p:spPr>
          <a:xfrm>
            <a:off x="11565632" y="6311682"/>
            <a:ext cx="536448" cy="57070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BE808D-3932-711A-7CD3-77D0656D2879}"/>
              </a:ext>
            </a:extLst>
          </p:cNvPr>
          <p:cNvCxnSpPr>
            <a:cxnSpLocks/>
          </p:cNvCxnSpPr>
          <p:nvPr userDrawn="1"/>
        </p:nvCxnSpPr>
        <p:spPr>
          <a:xfrm>
            <a:off x="0" y="32572"/>
            <a:ext cx="12192000" cy="0"/>
          </a:xfrm>
          <a:prstGeom prst="line">
            <a:avLst/>
          </a:prstGeom>
          <a:ln w="76200">
            <a:solidFill>
              <a:srgbClr val="FF652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9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400" b="1" i="0" u="none" strike="noStrike" kern="1200" cap="none" dirty="0">
          <a:solidFill>
            <a:srgbClr val="425257"/>
          </a:solidFill>
          <a:latin typeface="Avenir Heavy" panose="02000503020000020003" pitchFamily="2" charset="0"/>
          <a:ea typeface="+mn-ea"/>
          <a:cs typeface="+mn-cs"/>
          <a:sym typeface="Avenir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0" lang="en-US" sz="2000" b="0" i="0" u="none" strike="noStrike" kern="0" cap="none" spc="0" normalizeH="0" baseline="0" dirty="0">
          <a:ln>
            <a:noFill/>
          </a:ln>
          <a:solidFill>
            <a:srgbClr val="5A7178"/>
          </a:solidFill>
          <a:effectLst/>
          <a:uLnTx/>
          <a:uFillTx/>
          <a:latin typeface="Avenir Light" panose="020B0402020203020204" pitchFamily="34" charset="77"/>
          <a:ea typeface="+mn-ea"/>
          <a:cs typeface="Arial"/>
          <a:sym typeface="Avenir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>
            <a:extLst>
              <a:ext uri="{FF2B5EF4-FFF2-40B4-BE49-F238E27FC236}">
                <a16:creationId xmlns:a16="http://schemas.microsoft.com/office/drawing/2014/main" id="{5CFC5E7B-CE3C-3487-AB0C-345506DFDD0A}"/>
              </a:ext>
            </a:extLst>
          </p:cNvPr>
          <p:cNvSpPr txBox="1"/>
          <p:nvPr/>
        </p:nvSpPr>
        <p:spPr>
          <a:xfrm>
            <a:off x="439990" y="1440989"/>
            <a:ext cx="2235201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DCE1E7">
                    <a:lumMod val="50000"/>
                  </a:srgbClr>
                </a:solidFill>
                <a:effectLst/>
                <a:uLnTx/>
                <a:uFillTx/>
                <a:latin typeface="Avenir Medium" panose="02000503020000020003" pitchFamily="2" charset="0"/>
                <a:ea typeface="+mn-ea"/>
                <a:cs typeface="Arial"/>
                <a:sym typeface="Arial"/>
              </a:rPr>
              <a:t>High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97FD7D4-C5AA-18CF-C7C4-CD703BA534F7}"/>
              </a:ext>
            </a:extLst>
          </p:cNvPr>
          <p:cNvSpPr txBox="1"/>
          <p:nvPr/>
        </p:nvSpPr>
        <p:spPr>
          <a:xfrm>
            <a:off x="6488112" y="3866301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Pricing Strategy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224F890-FD3E-5602-05B3-99AF0EE4E57E}"/>
              </a:ext>
            </a:extLst>
          </p:cNvPr>
          <p:cNvSpPr/>
          <p:nvPr/>
        </p:nvSpPr>
        <p:spPr>
          <a:xfrm>
            <a:off x="8923683" y="1231545"/>
            <a:ext cx="2901566" cy="4103148"/>
          </a:xfrm>
          <a:prstGeom prst="rect">
            <a:avLst/>
          </a:prstGeom>
          <a:solidFill>
            <a:srgbClr val="D9F1FD"/>
          </a:solidFill>
          <a:ln w="19050" cap="flat" cmpd="sng" algn="ctr">
            <a:noFill/>
            <a:prstDash val="solid"/>
          </a:ln>
          <a:effectLst/>
        </p:spPr>
        <p:txBody>
          <a:bodyPr lIns="182880" tIns="91440" rIns="182880" bIns="9144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5A7178">
                    <a:lumMod val="50000"/>
                  </a:srgbClr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Details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5A7178">
                  <a:lumMod val="50000"/>
                </a:srgbClr>
              </a:solidFill>
              <a:effectLst/>
              <a:uLnTx/>
              <a:uFillTx/>
              <a:latin typeface="Avenir" panose="02000503020000020003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5A7178">
                  <a:lumMod val="50000"/>
                </a:srgbClr>
              </a:solidFill>
              <a:effectLst/>
              <a:uLnTx/>
              <a:uFillTx/>
              <a:latin typeface="Avenir" panose="02000503020000020003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5A7178">
                    <a:lumMod val="50000"/>
                  </a:srgbClr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Work collaboratively with your team to ensure this list is prioritized accordingly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300" kern="0" dirty="0">
              <a:solidFill>
                <a:srgbClr val="5A7178">
                  <a:lumMod val="50000"/>
                </a:srgbClr>
              </a:solidFill>
              <a:latin typeface="Avenir" panose="02000503020000020003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5A7178">
                  <a:lumMod val="50000"/>
                </a:srgbClr>
              </a:solidFill>
              <a:effectLst/>
              <a:uLnTx/>
              <a:uFillTx/>
              <a:latin typeface="Avenir" panose="02000503020000020003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5A7178">
                    <a:lumMod val="50000"/>
                  </a:srgbClr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What must we focus on now vs. later?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5A7178">
                  <a:lumMod val="50000"/>
                </a:srgbClr>
              </a:solidFill>
              <a:effectLst/>
              <a:uLnTx/>
              <a:uFillTx/>
              <a:latin typeface="Avenir" panose="02000503020000020003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300" kern="0" dirty="0">
              <a:solidFill>
                <a:srgbClr val="5A7178">
                  <a:lumMod val="50000"/>
                </a:srgbClr>
              </a:solidFill>
              <a:latin typeface="Avenir" panose="02000503020000020003" pitchFamily="2" charset="0"/>
            </a:endParaRPr>
          </a:p>
          <a:p>
            <a:pPr>
              <a:defRPr/>
            </a:pP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5A7178">
                    <a:lumMod val="50000"/>
                  </a:srgbClr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What are the two most urgent priorities to work on right now?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5A7178">
                  <a:lumMod val="50000"/>
                </a:srgbClr>
              </a:solidFill>
              <a:effectLst/>
              <a:uLnTx/>
              <a:uFillTx/>
              <a:latin typeface="Avenir" panose="02000503020000020003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300" kern="0" noProof="0" dirty="0">
              <a:solidFill>
                <a:srgbClr val="5A7178">
                  <a:lumMod val="50000"/>
                </a:srgbClr>
              </a:solidFill>
              <a:latin typeface="Avenir" panose="02000503020000020003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dirty="0">
                <a:ln>
                  <a:noFill/>
                </a:ln>
                <a:solidFill>
                  <a:srgbClr val="5A7178">
                    <a:lumMod val="50000"/>
                  </a:srgbClr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What can we easily work </a:t>
            </a: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5A7178">
                    <a:lumMod val="50000"/>
                  </a:srgbClr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in parallel?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5A7178">
                  <a:lumMod val="50000"/>
                </a:srgbClr>
              </a:solidFill>
              <a:effectLst/>
              <a:uLnTx/>
              <a:uFillTx/>
              <a:latin typeface="Avenir" panose="02000503020000020003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5A7178">
                  <a:lumMod val="50000"/>
                </a:srgbClr>
              </a:solidFill>
              <a:effectLst/>
              <a:uLnTx/>
              <a:uFillTx/>
              <a:latin typeface="Avenir" panose="02000503020000020003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5A7178">
                  <a:lumMod val="50000"/>
                </a:srgbClr>
              </a:solidFill>
              <a:effectLst/>
              <a:uLnTx/>
              <a:uFillTx/>
              <a:latin typeface="Avenir" panose="02000503020000020003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5A7178">
                  <a:lumMod val="50000"/>
                </a:srgbClr>
              </a:solidFill>
              <a:effectLst/>
              <a:uLnTx/>
              <a:uFillTx/>
              <a:latin typeface="Avenir" panose="02000503020000020003" pitchFamily="2" charset="0"/>
              <a:ea typeface="+mn-ea"/>
              <a:cs typeface="+mn-cs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7281734-9CCA-37DC-3755-9273D45CE76A}"/>
              </a:ext>
            </a:extLst>
          </p:cNvPr>
          <p:cNvSpPr txBox="1"/>
          <p:nvPr/>
        </p:nvSpPr>
        <p:spPr>
          <a:xfrm>
            <a:off x="338821" y="307075"/>
            <a:ext cx="7302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25257"/>
                </a:solidFill>
                <a:effectLst/>
                <a:uLnTx/>
                <a:uFillTx/>
                <a:latin typeface="Avenir Heavy" panose="02000503020000020003" pitchFamily="2" charset="0"/>
                <a:ea typeface="+mn-ea"/>
                <a:cs typeface="+mn-cs"/>
                <a:sym typeface="Arial"/>
              </a:rPr>
              <a:t>Potential Activations:  Effort &amp; Impact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425257"/>
              </a:solidFill>
              <a:effectLst/>
              <a:uLnTx/>
              <a:uFillTx/>
              <a:latin typeface="Avenir Heavy" panose="02000503020000020003" pitchFamily="2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1CCB46-72A3-2EA7-FA21-35D4EEB79A2B}"/>
              </a:ext>
            </a:extLst>
          </p:cNvPr>
          <p:cNvSpPr txBox="1"/>
          <p:nvPr/>
        </p:nvSpPr>
        <p:spPr>
          <a:xfrm>
            <a:off x="1997170" y="5274377"/>
            <a:ext cx="91369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DCE1E7">
                    <a:lumMod val="50000"/>
                  </a:srgbClr>
                </a:solidFill>
                <a:effectLst/>
                <a:uLnTx/>
                <a:uFillTx/>
                <a:latin typeface="Avenir Medium" panose="02000503020000020003" pitchFamily="2" charset="0"/>
                <a:ea typeface="+mn-ea"/>
                <a:cs typeface="Arial"/>
                <a:sym typeface="Arial"/>
              </a:rPr>
              <a:t>Low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8A3DE4-FAF9-DFD5-0B43-45DEA6B6049B}"/>
              </a:ext>
            </a:extLst>
          </p:cNvPr>
          <p:cNvSpPr txBox="1"/>
          <p:nvPr/>
        </p:nvSpPr>
        <p:spPr>
          <a:xfrm>
            <a:off x="1077596" y="4800536"/>
            <a:ext cx="91369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DCE1E7">
                    <a:lumMod val="50000"/>
                  </a:srgbClr>
                </a:solidFill>
                <a:effectLst/>
                <a:uLnTx/>
                <a:uFillTx/>
                <a:latin typeface="Avenir Medium" panose="02000503020000020003" pitchFamily="2" charset="0"/>
                <a:ea typeface="+mn-ea"/>
                <a:cs typeface="Arial"/>
                <a:sym typeface="Arial"/>
              </a:rPr>
              <a:t>Low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C48FB6D-2593-0679-2882-943B81AD869F}"/>
              </a:ext>
            </a:extLst>
          </p:cNvPr>
          <p:cNvCxnSpPr>
            <a:cxnSpLocks/>
          </p:cNvCxnSpPr>
          <p:nvPr/>
        </p:nvCxnSpPr>
        <p:spPr>
          <a:xfrm flipV="1">
            <a:off x="1315577" y="1521876"/>
            <a:ext cx="0" cy="3488135"/>
          </a:xfrm>
          <a:prstGeom prst="line">
            <a:avLst/>
          </a:prstGeom>
          <a:ln w="28575">
            <a:solidFill>
              <a:srgbClr val="5A71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9506B9B-4F64-BF35-8B50-FDD8CECF6171}"/>
              </a:ext>
            </a:extLst>
          </p:cNvPr>
          <p:cNvSpPr txBox="1"/>
          <p:nvPr/>
        </p:nvSpPr>
        <p:spPr>
          <a:xfrm>
            <a:off x="65874" y="2743736"/>
            <a:ext cx="14414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A7178">
                    <a:lumMod val="50000"/>
                  </a:srgbClr>
                </a:solidFill>
                <a:effectLst/>
                <a:uLnTx/>
                <a:uFillTx/>
                <a:latin typeface="Avenir Black" panose="02000503020000020003" pitchFamily="2" charset="0"/>
                <a:ea typeface="+mn-ea"/>
                <a:cs typeface="+mn-cs"/>
              </a:rPr>
              <a:t>Resources/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A7178">
                    <a:lumMod val="50000"/>
                  </a:srgbClr>
                </a:solidFill>
                <a:effectLst/>
                <a:uLnTx/>
                <a:uFillTx/>
                <a:latin typeface="Avenir Black" panose="02000503020000020003" pitchFamily="2" charset="0"/>
                <a:ea typeface="+mn-ea"/>
                <a:cs typeface="+mn-cs"/>
              </a:rPr>
              <a:t>Complexity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Black" panose="02000503020000020003" pitchFamily="2" charset="0"/>
              <a:ea typeface="+mn-ea"/>
              <a:cs typeface="+mn-cs"/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F077800-EDE8-A42F-A62F-C067C9AC788D}"/>
              </a:ext>
            </a:extLst>
          </p:cNvPr>
          <p:cNvCxnSpPr>
            <a:cxnSpLocks/>
          </p:cNvCxnSpPr>
          <p:nvPr/>
        </p:nvCxnSpPr>
        <p:spPr>
          <a:xfrm>
            <a:off x="1879778" y="3239238"/>
            <a:ext cx="6659969" cy="0"/>
          </a:xfrm>
          <a:prstGeom prst="line">
            <a:avLst/>
          </a:prstGeom>
          <a:ln>
            <a:solidFill>
              <a:srgbClr val="C1C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AE38D22-FBE5-52A8-BBFC-0CEC536E5179}"/>
              </a:ext>
            </a:extLst>
          </p:cNvPr>
          <p:cNvCxnSpPr>
            <a:cxnSpLocks/>
          </p:cNvCxnSpPr>
          <p:nvPr/>
        </p:nvCxnSpPr>
        <p:spPr>
          <a:xfrm flipV="1">
            <a:off x="5180659" y="1394428"/>
            <a:ext cx="0" cy="3884968"/>
          </a:xfrm>
          <a:prstGeom prst="line">
            <a:avLst/>
          </a:prstGeom>
          <a:ln>
            <a:solidFill>
              <a:srgbClr val="C1C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B503B7C0-603D-CAE7-7061-97A15EEFFAB4}"/>
              </a:ext>
            </a:extLst>
          </p:cNvPr>
          <p:cNvSpPr txBox="1"/>
          <p:nvPr/>
        </p:nvSpPr>
        <p:spPr>
          <a:xfrm>
            <a:off x="6409163" y="4679034"/>
            <a:ext cx="21536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E-mail Nurture Strategy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5390020-2649-2898-11D4-95017487D522}"/>
              </a:ext>
            </a:extLst>
          </p:cNvPr>
          <p:cNvSpPr txBox="1"/>
          <p:nvPr/>
        </p:nvSpPr>
        <p:spPr>
          <a:xfrm>
            <a:off x="6369687" y="4383133"/>
            <a:ext cx="19971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Website Optimization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BAC281-09F2-1C22-4F0B-A110D904081C}"/>
              </a:ext>
            </a:extLst>
          </p:cNvPr>
          <p:cNvSpPr txBox="1"/>
          <p:nvPr/>
        </p:nvSpPr>
        <p:spPr>
          <a:xfrm>
            <a:off x="2003848" y="1559891"/>
            <a:ext cx="2344616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Content Development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Video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Articles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Social Media Management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9628FE-D6E2-230A-4365-20F8435FA319}"/>
              </a:ext>
            </a:extLst>
          </p:cNvPr>
          <p:cNvCxnSpPr>
            <a:cxnSpLocks/>
          </p:cNvCxnSpPr>
          <p:nvPr/>
        </p:nvCxnSpPr>
        <p:spPr>
          <a:xfrm>
            <a:off x="1879778" y="1376557"/>
            <a:ext cx="6659969" cy="0"/>
          </a:xfrm>
          <a:prstGeom prst="line">
            <a:avLst/>
          </a:prstGeom>
          <a:ln>
            <a:solidFill>
              <a:srgbClr val="C1C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8A12C9A-02C9-B374-E50C-EFDC9020AF12}"/>
              </a:ext>
            </a:extLst>
          </p:cNvPr>
          <p:cNvCxnSpPr>
            <a:cxnSpLocks/>
          </p:cNvCxnSpPr>
          <p:nvPr/>
        </p:nvCxnSpPr>
        <p:spPr>
          <a:xfrm flipV="1">
            <a:off x="8539747" y="1376557"/>
            <a:ext cx="0" cy="3902839"/>
          </a:xfrm>
          <a:prstGeom prst="line">
            <a:avLst/>
          </a:prstGeom>
          <a:ln>
            <a:solidFill>
              <a:srgbClr val="C1C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D1CDEDD-288C-55F1-DFFB-A7A1DD49A547}"/>
              </a:ext>
            </a:extLst>
          </p:cNvPr>
          <p:cNvCxnSpPr>
            <a:cxnSpLocks/>
          </p:cNvCxnSpPr>
          <p:nvPr/>
        </p:nvCxnSpPr>
        <p:spPr>
          <a:xfrm>
            <a:off x="1875304" y="5269955"/>
            <a:ext cx="6659969" cy="0"/>
          </a:xfrm>
          <a:prstGeom prst="line">
            <a:avLst/>
          </a:prstGeom>
          <a:ln>
            <a:solidFill>
              <a:srgbClr val="C1C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748E65-141C-E07F-102E-51AF2FB464C6}"/>
              </a:ext>
            </a:extLst>
          </p:cNvPr>
          <p:cNvCxnSpPr>
            <a:cxnSpLocks/>
          </p:cNvCxnSpPr>
          <p:nvPr/>
        </p:nvCxnSpPr>
        <p:spPr>
          <a:xfrm flipV="1">
            <a:off x="1879778" y="1376557"/>
            <a:ext cx="0" cy="3884968"/>
          </a:xfrm>
          <a:prstGeom prst="line">
            <a:avLst/>
          </a:prstGeom>
          <a:ln>
            <a:solidFill>
              <a:srgbClr val="C1C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8F87E5ED-1DD8-6F27-1C1C-6172B044E373}"/>
              </a:ext>
            </a:extLst>
          </p:cNvPr>
          <p:cNvSpPr txBox="1"/>
          <p:nvPr/>
        </p:nvSpPr>
        <p:spPr>
          <a:xfrm>
            <a:off x="6497902" y="1668176"/>
            <a:ext cx="20112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5B1E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Retail cafe strategy &amp; o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FF5B1E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perational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5B1E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 plan 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6228E54-69A4-A248-DB3E-63B06F70B2F5}"/>
              </a:ext>
            </a:extLst>
          </p:cNvPr>
          <p:cNvSpPr txBox="1"/>
          <p:nvPr/>
        </p:nvSpPr>
        <p:spPr>
          <a:xfrm>
            <a:off x="6503216" y="2177698"/>
            <a:ext cx="22868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5B1E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E-commerce strategy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6F8542F-5F1E-F105-30A7-5CA2DA0F4851}"/>
              </a:ext>
            </a:extLst>
          </p:cNvPr>
          <p:cNvCxnSpPr>
            <a:cxnSpLocks/>
          </p:cNvCxnSpPr>
          <p:nvPr/>
        </p:nvCxnSpPr>
        <p:spPr>
          <a:xfrm>
            <a:off x="2306160" y="5600917"/>
            <a:ext cx="5900188" cy="0"/>
          </a:xfrm>
          <a:prstGeom prst="line">
            <a:avLst/>
          </a:prstGeom>
          <a:ln w="28575">
            <a:solidFill>
              <a:srgbClr val="5A71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053DF11-A49D-0B51-966F-164A79754954}"/>
              </a:ext>
            </a:extLst>
          </p:cNvPr>
          <p:cNvSpPr txBox="1"/>
          <p:nvPr/>
        </p:nvSpPr>
        <p:spPr>
          <a:xfrm>
            <a:off x="4080397" y="5643226"/>
            <a:ext cx="23335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A7178">
                    <a:lumMod val="50000"/>
                  </a:srgbClr>
                </a:solidFill>
                <a:effectLst/>
                <a:uLnTx/>
                <a:uFillTx/>
                <a:latin typeface="Avenir Black" panose="02000503020000020003" pitchFamily="2" charset="0"/>
                <a:ea typeface="+mn-ea"/>
                <a:cs typeface="+mn-cs"/>
              </a:rPr>
              <a:t>Value Impact/Urgency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Black" panose="02000503020000020003" pitchFamily="2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396A8E-BB7A-D2FF-5617-2126AF14E33A}"/>
              </a:ext>
            </a:extLst>
          </p:cNvPr>
          <p:cNvSpPr txBox="1"/>
          <p:nvPr/>
        </p:nvSpPr>
        <p:spPr>
          <a:xfrm>
            <a:off x="2104801" y="3366528"/>
            <a:ext cx="29893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Artisanal Market/Farmers Markets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B0018D-AE37-D4E1-9776-6B1D253F9CB0}"/>
              </a:ext>
            </a:extLst>
          </p:cNvPr>
          <p:cNvSpPr txBox="1"/>
          <p:nvPr/>
        </p:nvSpPr>
        <p:spPr>
          <a:xfrm>
            <a:off x="5277126" y="1403289"/>
            <a:ext cx="34856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5B1E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Brand Value Proposition Development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41ED8E-B19C-606C-9580-CBE8161A4EBE}"/>
              </a:ext>
            </a:extLst>
          </p:cNvPr>
          <p:cNvSpPr txBox="1"/>
          <p:nvPr/>
        </p:nvSpPr>
        <p:spPr>
          <a:xfrm>
            <a:off x="3086474" y="2417807"/>
            <a:ext cx="208982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Mass Retail Strategy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425157"/>
              </a:solidFill>
              <a:effectLst/>
              <a:uLnTx/>
              <a:uFillTx/>
              <a:latin typeface="Avenir" panose="02000503020000020003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Give back component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2FA945-3FC6-E731-B6DE-5864E68C3E22}"/>
              </a:ext>
            </a:extLst>
          </p:cNvPr>
          <p:cNvSpPr txBox="1"/>
          <p:nvPr/>
        </p:nvSpPr>
        <p:spPr>
          <a:xfrm>
            <a:off x="6499510" y="2426647"/>
            <a:ext cx="17140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5B1E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Wholesale strategy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83B41B-F8A8-10BC-A67C-ABD8D20FA57B}"/>
              </a:ext>
            </a:extLst>
          </p:cNvPr>
          <p:cNvSpPr txBox="1"/>
          <p:nvPr/>
        </p:nvSpPr>
        <p:spPr>
          <a:xfrm>
            <a:off x="3177345" y="3791253"/>
            <a:ext cx="2121770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Partnership Strategy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FD1740-F10F-0D51-A1D6-EE3C8FD4B424}"/>
              </a:ext>
            </a:extLst>
          </p:cNvPr>
          <p:cNvSpPr txBox="1"/>
          <p:nvPr/>
        </p:nvSpPr>
        <p:spPr>
          <a:xfrm>
            <a:off x="6470276" y="3625538"/>
            <a:ext cx="20676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Merchandising Strategy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91022ED-7707-C486-C3BA-4AD5845EC185}"/>
              </a:ext>
            </a:extLst>
          </p:cNvPr>
          <p:cNvSpPr txBox="1"/>
          <p:nvPr/>
        </p:nvSpPr>
        <p:spPr>
          <a:xfrm>
            <a:off x="6921129" y="5285305"/>
            <a:ext cx="2235201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DCE1E7">
                    <a:lumMod val="50000"/>
                  </a:srgbClr>
                </a:solidFill>
                <a:effectLst/>
                <a:uLnTx/>
                <a:uFillTx/>
                <a:latin typeface="Avenir Medium" panose="02000503020000020003" pitchFamily="2" charset="0"/>
                <a:ea typeface="+mn-ea"/>
                <a:cs typeface="Arial"/>
                <a:sym typeface="Arial"/>
              </a:rPr>
              <a:t>High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8F17F0-6C02-FF29-D2BC-2B23A24F8C29}"/>
              </a:ext>
            </a:extLst>
          </p:cNvPr>
          <p:cNvSpPr txBox="1"/>
          <p:nvPr/>
        </p:nvSpPr>
        <p:spPr>
          <a:xfrm>
            <a:off x="5221071" y="3297134"/>
            <a:ext cx="317397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Operational plan to scale for growth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59B4D9E-65F0-3513-65D8-4A8154DDE33E}"/>
              </a:ext>
            </a:extLst>
          </p:cNvPr>
          <p:cNvSpPr txBox="1"/>
          <p:nvPr/>
        </p:nvSpPr>
        <p:spPr>
          <a:xfrm>
            <a:off x="3019512" y="4679035"/>
            <a:ext cx="62571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425157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Innovation Roadmap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11054A-3A4B-DD54-3285-EE4547BE0253}"/>
              </a:ext>
            </a:extLst>
          </p:cNvPr>
          <p:cNvSpPr txBox="1"/>
          <p:nvPr/>
        </p:nvSpPr>
        <p:spPr>
          <a:xfrm>
            <a:off x="6490795" y="2708372"/>
            <a:ext cx="19069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5B1E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Financial forecasting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4ECF13F-D5C4-3BEA-B5BA-92FFF793C12F}"/>
              </a:ext>
            </a:extLst>
          </p:cNvPr>
          <p:cNvSpPr txBox="1"/>
          <p:nvPr/>
        </p:nvSpPr>
        <p:spPr>
          <a:xfrm>
            <a:off x="6495021" y="2942093"/>
            <a:ext cx="19971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5B1E"/>
                </a:solidFill>
                <a:effectLst/>
                <a:uLnTx/>
                <a:uFillTx/>
                <a:latin typeface="Avenir" panose="02000503020000020003" pitchFamily="2" charset="0"/>
                <a:ea typeface="+mn-ea"/>
                <a:cs typeface="+mn-cs"/>
              </a:rPr>
              <a:t>Amazon Strategy </a:t>
            </a:r>
          </a:p>
        </p:txBody>
      </p:sp>
      <p:pic>
        <p:nvPicPr>
          <p:cNvPr id="24" name="Picture 4" descr="Why Compliance Should Leave Low Hanging Fruit To The End">
            <a:extLst>
              <a:ext uri="{FF2B5EF4-FFF2-40B4-BE49-F238E27FC236}">
                <a16:creationId xmlns:a16="http://schemas.microsoft.com/office/drawing/2014/main" id="{CDD98ED0-15D5-E2BC-B7D7-ACC9AC377F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03" t="56144" r="19366" b="150"/>
          <a:stretch/>
        </p:blipFill>
        <p:spPr bwMode="auto">
          <a:xfrm>
            <a:off x="5384825" y="3770024"/>
            <a:ext cx="940176" cy="887857"/>
          </a:xfrm>
          <a:prstGeom prst="rect">
            <a:avLst/>
          </a:prstGeom>
          <a:noFill/>
          <a:effectLst>
            <a:outerShdw blurRad="635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6167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117</Words>
  <Application>Microsoft Macintosh PowerPoint</Application>
  <PresentationFormat>Widescreen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Avenir</vt:lpstr>
      <vt:lpstr>Avenir Black</vt:lpstr>
      <vt:lpstr>Avenir Heavy</vt:lpstr>
      <vt:lpstr>Avenir Light</vt:lpstr>
      <vt:lpstr>Avenir Medium</vt:lpstr>
      <vt:lpstr>Calibri</vt:lpstr>
      <vt:lpstr>Raleway</vt:lpstr>
      <vt:lpstr>Raleway Black</vt:lpstr>
      <vt:lpstr>Trade Gothic Next</vt:lpstr>
      <vt:lpstr>6_Office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fischer</dc:creator>
  <cp:lastModifiedBy>adam fischer</cp:lastModifiedBy>
  <cp:revision>1</cp:revision>
  <dcterms:created xsi:type="dcterms:W3CDTF">2024-03-19T14:22:24Z</dcterms:created>
  <dcterms:modified xsi:type="dcterms:W3CDTF">2024-03-19T14:57:07Z</dcterms:modified>
</cp:coreProperties>
</file>